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77" r:id="rId4"/>
    <p:sldId id="270" r:id="rId5"/>
    <p:sldId id="272" r:id="rId6"/>
    <p:sldId id="273" r:id="rId7"/>
    <p:sldId id="271" r:id="rId8"/>
    <p:sldId id="274" r:id="rId9"/>
    <p:sldId id="276" r:id="rId10"/>
    <p:sldId id="27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AC63"/>
    <a:srgbClr val="FDF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E9BC0-69AD-4087-A0E4-57C1FE560C20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E8212-9630-4AC4-AC98-EEBB14596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19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1" y="4786363"/>
            <a:ext cx="5486400" cy="3916115"/>
          </a:xfrm>
          <a:prstGeom prst="rect">
            <a:avLst/>
          </a:prstGeom>
        </p:spPr>
        <p:txBody>
          <a:bodyPr spcFirstLastPara="1" wrap="square" lIns="92531" tIns="46253" rIns="92531" bIns="4625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685801" y="4786363"/>
            <a:ext cx="5486400" cy="3916115"/>
          </a:xfrm>
          <a:prstGeom prst="rect">
            <a:avLst/>
          </a:prstGeom>
        </p:spPr>
        <p:txBody>
          <a:bodyPr spcFirstLastPara="1" wrap="square" lIns="92531" tIns="46253" rIns="92531" bIns="4625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 txBox="1">
            <a:spLocks noGrp="1"/>
          </p:cNvSpPr>
          <p:nvPr>
            <p:ph type="body" idx="1"/>
          </p:nvPr>
        </p:nvSpPr>
        <p:spPr>
          <a:xfrm>
            <a:off x="685801" y="4786363"/>
            <a:ext cx="5486400" cy="3916115"/>
          </a:xfrm>
          <a:prstGeom prst="rect">
            <a:avLst/>
          </a:prstGeom>
        </p:spPr>
        <p:txBody>
          <a:bodyPr spcFirstLastPara="1" wrap="square" lIns="92531" tIns="46253" rIns="92531" bIns="46253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78" name="Google Shape;17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24742"/>
            <a:ext cx="9144000" cy="224118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360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-121920" y="0"/>
            <a:ext cx="12313920" cy="7280"/>
          </a:xfrm>
          <a:prstGeom prst="line">
            <a:avLst/>
          </a:prstGeom>
          <a:ln w="111125">
            <a:gradFill flip="none" rotWithShape="1">
              <a:gsLst>
                <a:gs pos="0">
                  <a:srgbClr val="E6B068"/>
                </a:gs>
                <a:gs pos="100000">
                  <a:srgbClr val="D2964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DDBF0F4E-C40C-4471-9C40-A58D171C06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2713" y="6283393"/>
            <a:ext cx="1026574" cy="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23966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182880" y="0"/>
            <a:ext cx="12009120" cy="7280"/>
          </a:xfrm>
          <a:prstGeom prst="line">
            <a:avLst/>
          </a:prstGeom>
          <a:ln w="111125">
            <a:gradFill flip="none" rotWithShape="1">
              <a:gsLst>
                <a:gs pos="0">
                  <a:srgbClr val="E6B068"/>
                </a:gs>
                <a:gs pos="100000">
                  <a:srgbClr val="D2964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89F7BB87-0B6F-4C65-B2E7-811C9E9EBC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2713" y="6283393"/>
            <a:ext cx="1026574" cy="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2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2871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36102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-121920" y="0"/>
            <a:ext cx="12313920" cy="7280"/>
          </a:xfrm>
          <a:prstGeom prst="line">
            <a:avLst/>
          </a:prstGeom>
          <a:ln w="111125">
            <a:gradFill flip="none" rotWithShape="1">
              <a:gsLst>
                <a:gs pos="0">
                  <a:srgbClr val="E6B068"/>
                </a:gs>
                <a:gs pos="100000">
                  <a:srgbClr val="D2964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C15831B8-6CA0-45D9-97D9-3274988F47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2713" y="6283393"/>
            <a:ext cx="1026574" cy="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59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125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125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-121920" y="0"/>
            <a:ext cx="12313920" cy="7280"/>
          </a:xfrm>
          <a:prstGeom prst="line">
            <a:avLst/>
          </a:prstGeom>
          <a:ln w="111125">
            <a:gradFill flip="none" rotWithShape="1">
              <a:gsLst>
                <a:gs pos="0">
                  <a:srgbClr val="E6B068"/>
                </a:gs>
                <a:gs pos="100000">
                  <a:srgbClr val="D2964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F993921E-E0E7-4887-9223-40E9312D3E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2713" y="6283393"/>
            <a:ext cx="1026574" cy="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-121920" y="0"/>
            <a:ext cx="12313920" cy="7280"/>
          </a:xfrm>
          <a:prstGeom prst="line">
            <a:avLst/>
          </a:prstGeom>
          <a:ln w="111125">
            <a:gradFill flip="none" rotWithShape="1">
              <a:gsLst>
                <a:gs pos="0">
                  <a:srgbClr val="E6B068"/>
                </a:gs>
                <a:gs pos="100000">
                  <a:srgbClr val="D2964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A8FAE91E-1FD1-4936-A3AF-A8E97774E8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2713" y="6283393"/>
            <a:ext cx="1026574" cy="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2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950CB1A-87C5-484E-AC3D-9B848DEDFB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2713" y="6283393"/>
            <a:ext cx="1026574" cy="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7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884BB5B-D955-438E-997F-9920716996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2713" y="6283393"/>
            <a:ext cx="1026574" cy="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7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64463CE-4FB5-452E-A262-D7DD91ABD6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2713" y="6283393"/>
            <a:ext cx="1026574" cy="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3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3FD3-68C6-4C62-BA0A-C60D86BFF9AD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45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>
          <a:xfrm>
            <a:off x="-62753" y="6705600"/>
            <a:ext cx="12266407" cy="15875"/>
          </a:xfrm>
          <a:prstGeom prst="line">
            <a:avLst/>
          </a:prstGeom>
          <a:ln w="330200">
            <a:gradFill flip="none" rotWithShape="1">
              <a:gsLst>
                <a:gs pos="0">
                  <a:srgbClr val="E6B068"/>
                </a:gs>
                <a:gs pos="100000">
                  <a:srgbClr val="D2964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0"/>
            <a:r>
              <a:rPr lang="fr-FR" dirty="0"/>
              <a:t>Deuxième niveau</a:t>
            </a:r>
          </a:p>
          <a:p>
            <a:pPr lvl="0"/>
            <a:r>
              <a:rPr lang="fr-FR" dirty="0"/>
              <a:t>Troisième niveau</a:t>
            </a:r>
          </a:p>
          <a:p>
            <a:pPr lvl="0"/>
            <a:r>
              <a:rPr lang="fr-FR" dirty="0"/>
              <a:t>Quatrième niveau</a:t>
            </a:r>
          </a:p>
          <a:p>
            <a:pPr lvl="0"/>
            <a:r>
              <a:rPr lang="fr-FR" dirty="0"/>
              <a:t>Cinquième niveau</a:t>
            </a:r>
          </a:p>
          <a:p>
            <a:pPr lvl="4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09060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73FD3-68C6-4C62-BA0A-C60D86BFF9AD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0488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9CAAC-BD49-40DA-AB7D-0DCB9E08D4C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-13452" y="128239"/>
            <a:ext cx="12266407" cy="2301"/>
          </a:xfrm>
          <a:prstGeom prst="line">
            <a:avLst/>
          </a:prstGeom>
          <a:ln w="330200">
            <a:gradFill flip="none" rotWithShape="1">
              <a:gsLst>
                <a:gs pos="0">
                  <a:srgbClr val="E6B068"/>
                </a:gs>
                <a:gs pos="100000">
                  <a:srgbClr val="D29646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5599803" y="6537960"/>
            <a:ext cx="941294" cy="33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68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500" indent="-571500" algn="l" defTabSz="914400" rtl="0" eaLnBrk="1" latinLnBrk="0" hangingPunct="1">
        <a:lnSpc>
          <a:spcPct val="90000"/>
        </a:lnSpc>
        <a:spcBef>
          <a:spcPts val="1000"/>
        </a:spcBef>
        <a:buClr>
          <a:srgbClr val="E3AC6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rgbClr val="E3AC63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subTitle" idx="1"/>
          </p:nvPr>
        </p:nvSpPr>
        <p:spPr>
          <a:xfrm>
            <a:off x="2364559" y="3806414"/>
            <a:ext cx="7646524" cy="91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fr-FR" sz="4000" dirty="0">
                <a:latin typeface="Myriad Pro" panose="020B0503030403020204" pitchFamily="34" charset="0"/>
                <a:sym typeface="Arial"/>
              </a:rPr>
              <a:t>PROJET CLUB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fr-FR" sz="4000" dirty="0">
                <a:latin typeface="Myriad Pro" panose="020B0503030403020204" pitchFamily="34" charset="0"/>
                <a:sym typeface="Arial"/>
              </a:rPr>
              <a:t>ASPTT GRAND PERIGUEUX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fr-FR" sz="4000" dirty="0">
                <a:latin typeface="Myriad Pro" panose="020B0503030403020204" pitchFamily="34" charset="0"/>
                <a:cs typeface="Gotham Book" pitchFamily="50" charset="0"/>
                <a:sym typeface="Arial"/>
              </a:rPr>
              <a:t>2019 - 2021</a:t>
            </a:r>
            <a:endParaRPr dirty="0">
              <a:latin typeface="Myriad Pro" panose="020B0503030403020204" pitchFamily="34" charset="0"/>
              <a:cs typeface="Gotham Book" pitchFamily="50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DCD5794-D445-45BC-AE6C-F3213C648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7291" y="623363"/>
            <a:ext cx="4257418" cy="28117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CA6F0-F505-485F-82EA-848361BFC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fr-FR" sz="2800" b="1" dirty="0">
                <a:ea typeface="ＭＳ Ｐゴシック" panose="020B0600070205080204" pitchFamily="34" charset="-128"/>
              </a:rPr>
              <a:t>6. Proposer des </a:t>
            </a:r>
            <a:r>
              <a:rPr lang="fr-FR" altLang="fr-FR" sz="2800" b="1" dirty="0">
                <a:ea typeface="ＭＳ Ｐゴシック" panose="020B0600070205080204" pitchFamily="34" charset="-128"/>
              </a:rPr>
              <a:t> </a:t>
            </a:r>
            <a:r>
              <a:rPr lang="fr-FR" sz="2800" b="1" dirty="0"/>
              <a:t>activités de bien-être à destination des adhérents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B857EB-4694-4F26-84D3-26EB9EBE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444625"/>
            <a:ext cx="10848976" cy="38322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Proposer</a:t>
            </a:r>
            <a:r>
              <a:rPr lang="fr-FR" dirty="0"/>
              <a:t> des activités de bien-être pour toutes les personnes qui recherchent un moment de détente, une satisfaction des besoins corporels et une meilleure estime de soi,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Répondre</a:t>
            </a:r>
            <a:r>
              <a:rPr lang="fr-FR" dirty="0"/>
              <a:t> aux besoins de la société (augmentation du stress, suractivité professionnelle…etc.),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Proposer </a:t>
            </a:r>
            <a:r>
              <a:rPr lang="fr-FR" dirty="0"/>
              <a:t>une offre structurée et cohérente, spécifique sur le bien-être, qui se différencie des autres acteurs sportifs.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24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1019174" y="365125"/>
            <a:ext cx="9944101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fr-FR" sz="3600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Au 30 juin 2018, l’ASPTT GRAND PERIGUEUX c’est </a:t>
            </a:r>
            <a:r>
              <a:rPr lang="fr-FR" sz="4000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:</a:t>
            </a:r>
            <a:endParaRPr sz="4000" dirty="0">
              <a:latin typeface="Ailerons" panose="00000500000000000000" pitchFamily="50" charset="0"/>
            </a:endParaRPr>
          </a:p>
        </p:txBody>
      </p:sp>
      <p:sp>
        <p:nvSpPr>
          <p:cNvPr id="134" name="Google Shape;134;p22"/>
          <p:cNvSpPr txBox="1"/>
          <p:nvPr/>
        </p:nvSpPr>
        <p:spPr>
          <a:xfrm>
            <a:off x="1019174" y="1434393"/>
            <a:ext cx="9389885" cy="326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39C11"/>
              </a:buClr>
              <a:buSzPts val="2000"/>
              <a:buFont typeface="Noto Sans Symbols"/>
              <a:buChar char="➢"/>
            </a:pPr>
            <a:r>
              <a:rPr lang="fr-FR" sz="4000" b="1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829 </a:t>
            </a:r>
            <a:r>
              <a:rPr lang="fr-FR" sz="4000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licences annuelles,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39C11"/>
              </a:buClr>
              <a:buSzPts val="2000"/>
              <a:buFont typeface="Noto Sans Symbols"/>
              <a:buChar char="➢"/>
            </a:pPr>
            <a:r>
              <a:rPr lang="fr-FR" sz="4000" b="1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499</a:t>
            </a:r>
            <a:r>
              <a:rPr lang="fr-FR" sz="4000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 adhérents loisirs (60%),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39C11"/>
              </a:buClr>
              <a:buSzPts val="2000"/>
              <a:buFont typeface="Noto Sans Symbols"/>
              <a:buChar char="➢"/>
            </a:pPr>
            <a:r>
              <a:rPr lang="fr-FR" sz="4000" b="1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330</a:t>
            </a:r>
            <a:r>
              <a:rPr lang="fr-FR" sz="4000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 adhérents compétitions (40%),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39C11"/>
              </a:buClr>
              <a:buSzPts val="2000"/>
              <a:buFont typeface="Noto Sans Symbols"/>
              <a:buChar char="➢"/>
            </a:pPr>
            <a:r>
              <a:rPr lang="fr-FR" sz="4000" b="1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40% </a:t>
            </a:r>
            <a:r>
              <a:rPr lang="fr-FR" sz="4000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licenciées féminines,</a:t>
            </a:r>
            <a:endParaRPr sz="4000" dirty="0">
              <a:latin typeface="Myriad Pro" panose="020B0503030403020204" pitchFamily="34" charset="0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39C11"/>
              </a:buClr>
              <a:buSzPts val="2000"/>
              <a:buFont typeface="Noto Sans Symbols"/>
              <a:buChar char="➢"/>
            </a:pPr>
            <a:r>
              <a:rPr lang="fr-FR" sz="4000" b="1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28,5% </a:t>
            </a:r>
            <a:r>
              <a:rPr lang="fr-FR" sz="4000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licenciés de – de 18 ans,</a:t>
            </a:r>
            <a:endParaRPr sz="4000" dirty="0">
              <a:latin typeface="Myriad Pro" panose="020B0503030403020204" pitchFamily="34" charset="0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39C11"/>
              </a:buClr>
              <a:buSzPts val="2000"/>
              <a:buFont typeface="Noto Sans Symbols"/>
              <a:buChar char="➢"/>
            </a:pPr>
            <a:r>
              <a:rPr lang="fr-FR" sz="4000" b="1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13 </a:t>
            </a:r>
            <a:r>
              <a:rPr lang="fr-FR" sz="4000" dirty="0">
                <a:solidFill>
                  <a:schemeClr val="dk1"/>
                </a:solidFill>
                <a:latin typeface="Myriad Pro" panose="020B0503030403020204" pitchFamily="34" charset="0"/>
                <a:ea typeface="PT Sans"/>
                <a:cs typeface="PT Sans"/>
                <a:sym typeface="PT Sans"/>
              </a:rPr>
              <a:t>activités.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39C11"/>
              </a:buClr>
              <a:buSzPts val="2000"/>
              <a:buFont typeface="Noto Sans Symbols"/>
              <a:buChar char="➢"/>
            </a:pPr>
            <a:endParaRPr sz="2400" dirty="0">
              <a:solidFill>
                <a:schemeClr val="dk1"/>
              </a:solidFill>
              <a:latin typeface="Myriad Pro" panose="020B0503030403020204" pitchFamily="34" charset="0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49FDE2-BA04-416A-BAFB-BCD46F06E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2454275"/>
            <a:ext cx="11477624" cy="25463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>« Il n'est pas de vent favorable pour celui qui ne sait où il va »</a:t>
            </a:r>
          </a:p>
          <a:p>
            <a:pPr marL="0" indent="0" algn="ctr">
              <a:buNone/>
            </a:pPr>
            <a:endParaRPr lang="fr-FR" sz="4400" dirty="0"/>
          </a:p>
          <a:p>
            <a:pPr marL="0" indent="0" algn="ctr">
              <a:buNone/>
            </a:pPr>
            <a:r>
              <a:rPr lang="fr-FR" sz="3200" dirty="0"/>
              <a:t>Sénèque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578608-57E8-49A7-9FD6-07CA81B84036}"/>
              </a:ext>
            </a:extLst>
          </p:cNvPr>
          <p:cNvSpPr/>
          <p:nvPr/>
        </p:nvSpPr>
        <p:spPr>
          <a:xfrm>
            <a:off x="1076324" y="619125"/>
            <a:ext cx="10048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Ailerons" panose="00000500000000000000" pitchFamily="50" charset="0"/>
              </a:rPr>
              <a:t>Le Projet Club ASPTT GRAND PERIGUEUX 2019 - 2021 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09297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668593" y="348048"/>
            <a:ext cx="10837607" cy="594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fr-FR" sz="2800" b="1" dirty="0">
                <a:ea typeface="ＭＳ Ｐゴシック" panose="020B0600070205080204" pitchFamily="34" charset="-128"/>
              </a:rPr>
              <a:t>Le projet club ASPTT GRAND PERIGUEUX 2019 – 2021 a pour objectifs:</a:t>
            </a:r>
            <a:endParaRPr sz="2800" b="1" dirty="0">
              <a:ea typeface="ＭＳ Ｐゴシック" panose="020B0600070205080204" pitchFamily="34" charset="-128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BA6A17-A65D-4094-B3EF-235B9839684B}"/>
              </a:ext>
            </a:extLst>
          </p:cNvPr>
          <p:cNvSpPr txBox="1">
            <a:spLocks/>
          </p:cNvSpPr>
          <p:nvPr/>
        </p:nvSpPr>
        <p:spPr bwMode="auto">
          <a:xfrm>
            <a:off x="699011" y="1064773"/>
            <a:ext cx="10392695" cy="436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altLang="fr-FR" sz="1600" b="1" dirty="0">
                <a:ea typeface="ＭＳ Ｐゴシック" panose="020B0600070205080204" pitchFamily="34" charset="-128"/>
              </a:rPr>
              <a:t>1. D’intégrer le handicap au sein des activités</a:t>
            </a:r>
            <a:r>
              <a:rPr lang="fr-FR" altLang="fr-FR" sz="1600" dirty="0">
                <a:ea typeface="ＭＳ Ｐゴシック" panose="020B0600070205080204" pitchFamily="34" charset="-128"/>
              </a:rPr>
              <a:t> : Pour </a:t>
            </a:r>
            <a:r>
              <a:rPr lang="fr-FR" alt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p</a:t>
            </a:r>
            <a:r>
              <a:rPr 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roposer</a:t>
            </a:r>
            <a:r>
              <a:rPr lang="fr-FR" sz="1600" dirty="0"/>
              <a:t> au moins une activité pour les personnes en situation de handicap et </a:t>
            </a:r>
            <a:r>
              <a:rPr 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organiser</a:t>
            </a:r>
            <a:r>
              <a:rPr lang="fr-FR" sz="1600" dirty="0"/>
              <a:t> des actions événementielles pour </a:t>
            </a:r>
            <a:r>
              <a:rPr 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promouvoir</a:t>
            </a:r>
            <a:r>
              <a:rPr lang="fr-FR" sz="1600" dirty="0"/>
              <a:t> leurs accueils et rentrer dans une démarche du Label Solidarité Handicap de la FSASPTT,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/>
          </a:p>
          <a:p>
            <a:r>
              <a:rPr lang="fr-FR" sz="1600" b="1" dirty="0">
                <a:ea typeface="ＭＳ Ｐゴシック" panose="020B0600070205080204" pitchFamily="34" charset="-128"/>
              </a:rPr>
              <a:t>2. De mettre en œuvre l’offre d’inclusion d’enfants autistes</a:t>
            </a:r>
            <a:r>
              <a:rPr lang="fr-FR" sz="1600" dirty="0"/>
              <a:t>: Pour </a:t>
            </a:r>
            <a:r>
              <a:rPr 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donner</a:t>
            </a:r>
            <a:r>
              <a:rPr lang="fr-FR" sz="1600" dirty="0"/>
              <a:t> à un enfant autiste le droit de faire du sport au sein de l’ASPTT GRAND PERIGUEUX,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altLang="fr-FR" sz="1600" b="1" dirty="0">
              <a:ea typeface="ＭＳ Ｐゴシック" panose="020B0600070205080204" pitchFamily="34" charset="-128"/>
            </a:endParaRPr>
          </a:p>
          <a:p>
            <a:r>
              <a:rPr lang="fr-FR" altLang="fr-FR" sz="1600" b="1" dirty="0">
                <a:ea typeface="ＭＳ Ｐゴシック" panose="020B0600070205080204" pitchFamily="34" charset="-128"/>
              </a:rPr>
              <a:t>3. D’accompagner les politiques sportives des collectivités territoriales</a:t>
            </a:r>
            <a:r>
              <a:rPr lang="fr-FR" altLang="fr-FR" sz="1600" dirty="0">
                <a:ea typeface="ＭＳ Ｐゴシック" panose="020B0600070205080204" pitchFamily="34" charset="-128"/>
              </a:rPr>
              <a:t> : Pour </a:t>
            </a:r>
            <a:r>
              <a:rPr lang="fr-FR" alt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adapter</a:t>
            </a:r>
            <a:r>
              <a:rPr lang="fr-FR" altLang="fr-FR" sz="1600" dirty="0">
                <a:ea typeface="ＭＳ Ｐゴシック" panose="020B0600070205080204" pitchFamily="34" charset="-128"/>
              </a:rPr>
              <a:t> l’offre sportive aux politiques locales et </a:t>
            </a:r>
            <a:r>
              <a:rPr lang="fr-FR" alt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mettre</a:t>
            </a:r>
            <a:r>
              <a:rPr lang="fr-FR" altLang="fr-FR" sz="1600" dirty="0">
                <a:ea typeface="ＭＳ Ｐゴシック" panose="020B0600070205080204" pitchFamily="34" charset="-128"/>
              </a:rPr>
              <a:t> en œuvre au sein du club le Label Solidarité Quartiers Prioritaires de la FSASPTT,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dirty="0"/>
          </a:p>
          <a:p>
            <a:r>
              <a:rPr lang="fr-FR" altLang="fr-FR" sz="1600" b="1" dirty="0">
                <a:ea typeface="ＭＳ Ｐゴシック" panose="020B0600070205080204" pitchFamily="34" charset="-128"/>
              </a:rPr>
              <a:t>4. De développer l’offre Label KIDISPORT: </a:t>
            </a:r>
            <a:r>
              <a:rPr lang="fr-FR" altLang="fr-FR" sz="1600" dirty="0">
                <a:ea typeface="ＭＳ Ｐゴシック" panose="020B0600070205080204" pitchFamily="34" charset="-128"/>
              </a:rPr>
              <a:t>Pour</a:t>
            </a:r>
            <a:r>
              <a:rPr lang="fr-FR" altLang="fr-FR" sz="1600" b="1" dirty="0">
                <a:ea typeface="ＭＳ Ｐゴシック" panose="020B0600070205080204" pitchFamily="34" charset="-128"/>
              </a:rPr>
              <a:t> </a:t>
            </a:r>
            <a:r>
              <a:rPr lang="fr-FR" alt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contribuer</a:t>
            </a:r>
            <a:r>
              <a:rPr lang="fr-FR" altLang="fr-FR" sz="1600" dirty="0">
                <a:ea typeface="ＭＳ Ｐゴシック" panose="020B0600070205080204" pitchFamily="34" charset="-128"/>
              </a:rPr>
              <a:t> à l’éveil sportif et au développement de l’enfant, lui </a:t>
            </a:r>
            <a:r>
              <a:rPr lang="fr-FR" alt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donner</a:t>
            </a:r>
            <a:r>
              <a:rPr lang="fr-FR" altLang="fr-FR" sz="1600" dirty="0">
                <a:ea typeface="ＭＳ Ｐゴシック" panose="020B0600070205080204" pitchFamily="34" charset="-128"/>
              </a:rPr>
              <a:t> le goût de la pratique sportive pour </a:t>
            </a:r>
            <a:r>
              <a:rPr lang="fr-FR" alt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faire</a:t>
            </a:r>
            <a:r>
              <a:rPr lang="fr-FR" altLang="fr-FR" sz="1600" dirty="0">
                <a:ea typeface="ＭＳ Ｐゴシック" panose="020B0600070205080204" pitchFamily="34" charset="-128"/>
              </a:rPr>
              <a:t> le lien avec des activités Unisport et/ou vers une pratique Loisirs Omnisports,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altLang="fr-FR" sz="1600" b="1" dirty="0">
              <a:ea typeface="ＭＳ Ｐゴシック" panose="020B0600070205080204" pitchFamily="34" charset="-128"/>
            </a:endParaRPr>
          </a:p>
          <a:p>
            <a:r>
              <a:rPr lang="fr-FR" sz="1600" b="1" dirty="0">
                <a:ea typeface="ＭＳ Ｐゴシック" panose="020B0600070205080204" pitchFamily="34" charset="-128"/>
              </a:rPr>
              <a:t>5. De </a:t>
            </a:r>
            <a:r>
              <a:rPr 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proposer</a:t>
            </a:r>
            <a:r>
              <a:rPr lang="fr-FR" sz="1600" b="1" dirty="0">
                <a:ea typeface="ＭＳ Ｐゴシック" panose="020B0600070205080204" pitchFamily="34" charset="-128"/>
              </a:rPr>
              <a:t> des </a:t>
            </a:r>
            <a:r>
              <a:rPr lang="fr-FR" altLang="fr-FR" sz="1600" b="1" dirty="0">
                <a:ea typeface="ＭＳ Ｐゴシック" panose="020B0600070205080204" pitchFamily="34" charset="-128"/>
              </a:rPr>
              <a:t> </a:t>
            </a:r>
            <a:r>
              <a:rPr lang="fr-FR" sz="1600" b="1" dirty="0"/>
              <a:t>activités de bien-être</a:t>
            </a:r>
            <a:r>
              <a:rPr lang="fr-FR" sz="1600" dirty="0"/>
              <a:t> à destination des entreprises pour proposer aux salariés une activité physique ou un moment de relaxation,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b="1" dirty="0">
              <a:ea typeface="ＭＳ Ｐゴシック" panose="020B0600070205080204" pitchFamily="34" charset="-128"/>
            </a:endParaRPr>
          </a:p>
          <a:p>
            <a:r>
              <a:rPr lang="fr-FR" sz="1600" b="1" dirty="0">
                <a:ea typeface="ＭＳ Ｐゴシック" panose="020B0600070205080204" pitchFamily="34" charset="-128"/>
              </a:rPr>
              <a:t>6. De </a:t>
            </a:r>
            <a:r>
              <a:rPr lang="fr-FR" sz="16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proposer</a:t>
            </a:r>
            <a:r>
              <a:rPr lang="fr-FR" sz="1600" b="1" dirty="0">
                <a:ea typeface="ＭＳ Ｐゴシック" panose="020B0600070205080204" pitchFamily="34" charset="-128"/>
              </a:rPr>
              <a:t> des </a:t>
            </a:r>
            <a:r>
              <a:rPr lang="fr-FR" altLang="fr-FR" sz="1600" b="1" dirty="0">
                <a:ea typeface="ＭＳ Ｐゴシック" panose="020B0600070205080204" pitchFamily="34" charset="-128"/>
              </a:rPr>
              <a:t> </a:t>
            </a:r>
            <a:r>
              <a:rPr lang="fr-FR" sz="1600" b="1" dirty="0"/>
              <a:t>activités de bien-être</a:t>
            </a:r>
            <a:r>
              <a:rPr lang="fr-FR" sz="1600" dirty="0"/>
              <a:t> pour toutes les personnes qui recherchent un </a:t>
            </a:r>
            <a:r>
              <a:rPr lang="fr-FR" sz="1600" b="1" dirty="0"/>
              <a:t>moment de détente</a:t>
            </a:r>
            <a:r>
              <a:rPr lang="fr-FR" sz="1600" dirty="0"/>
              <a:t>, une </a:t>
            </a:r>
            <a:r>
              <a:rPr lang="fr-FR" sz="1600" b="1" dirty="0"/>
              <a:t>satisfaction des besoins corporels </a:t>
            </a:r>
            <a:r>
              <a:rPr lang="fr-FR" sz="1600" dirty="0"/>
              <a:t>et une meilleure </a:t>
            </a:r>
            <a:r>
              <a:rPr lang="fr-FR" sz="1600" b="1" dirty="0"/>
              <a:t>estime de soi,</a:t>
            </a:r>
          </a:p>
          <a:p>
            <a:endParaRPr lang="fr-FR" sz="1600" b="1" dirty="0"/>
          </a:p>
          <a:p>
            <a:r>
              <a:rPr lang="fr-FR" sz="1600" b="1" dirty="0"/>
              <a:t>7. D’</a:t>
            </a:r>
            <a:r>
              <a:rPr lang="fr-FR" sz="1600" b="1" dirty="0">
                <a:solidFill>
                  <a:srgbClr val="0000FF"/>
                </a:solidFill>
              </a:rPr>
              <a:t>être</a:t>
            </a:r>
            <a:r>
              <a:rPr lang="fr-FR" sz="1600" b="1" dirty="0"/>
              <a:t> un club référent dans le professionnalisme de ses éducateurs au profit de ses adhérents.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600" b="1" dirty="0"/>
          </a:p>
          <a:p>
            <a:endParaRPr lang="fr-FR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altLang="fr-FR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2538F-06A6-4564-8FA7-524E26B8A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365125"/>
            <a:ext cx="11106150" cy="930275"/>
          </a:xfrm>
        </p:spPr>
        <p:txBody>
          <a:bodyPr>
            <a:noAutofit/>
          </a:bodyPr>
          <a:lstStyle/>
          <a:p>
            <a:r>
              <a:rPr lang="fr-FR" altLang="fr-FR" sz="3200" dirty="0">
                <a:ea typeface="ＭＳ Ｐゴシック" panose="020B0600070205080204" pitchFamily="34" charset="-128"/>
              </a:rPr>
              <a:t>1. Intégrer le handicap au sein des activités des sections du club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67F955-1CDD-4B9D-8ACC-28FB19A6E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775"/>
            <a:ext cx="10515600" cy="43239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Le club se doit de </a:t>
            </a:r>
            <a:r>
              <a:rPr lang="fr-FR" b="1" dirty="0">
                <a:solidFill>
                  <a:srgbClr val="0000FF"/>
                </a:solidFill>
              </a:rPr>
              <a:t>développer</a:t>
            </a:r>
            <a:r>
              <a:rPr lang="fr-FR" dirty="0"/>
              <a:t> une politique sportive favorisant l’intégration des personnes handicapées: 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Pour </a:t>
            </a:r>
            <a:r>
              <a:rPr lang="fr-FR" b="1" dirty="0">
                <a:solidFill>
                  <a:srgbClr val="0000FF"/>
                </a:solidFill>
                <a:ea typeface="ＭＳ Ｐゴシック" panose="020B0600070205080204" pitchFamily="34" charset="-128"/>
                <a:cs typeface="Arial"/>
                <a:sym typeface="Arial"/>
              </a:rPr>
              <a:t>contribuer</a:t>
            </a:r>
            <a:r>
              <a:rPr lang="fr-FR" dirty="0"/>
              <a:t> à ce que le sport soit un outil de promotion individuelle, d’intégration sociale et professionnelle des personnes en situation de handicap,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Pour </a:t>
            </a:r>
            <a:r>
              <a:rPr lang="fr-FR" b="1" dirty="0">
                <a:solidFill>
                  <a:srgbClr val="0000FF"/>
                </a:solidFill>
                <a:ea typeface="ＭＳ Ｐゴシック" panose="020B0600070205080204" pitchFamily="34" charset="-128"/>
                <a:cs typeface="Arial"/>
              </a:rPr>
              <a:t>contribuer</a:t>
            </a:r>
            <a:r>
              <a:rPr lang="fr-FR" dirty="0"/>
              <a:t> à ce que le club apporte par la pratique sportive une source d’épanouissement efficace aux personnes en situation de handicap.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178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8FAAD-AD36-461A-B397-30546FB2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>
            <a:normAutofit/>
          </a:bodyPr>
          <a:lstStyle/>
          <a:p>
            <a:r>
              <a:rPr lang="fr-FR" sz="3200" dirty="0">
                <a:ea typeface="ＭＳ Ｐゴシック" panose="020B0600070205080204" pitchFamily="34" charset="-128"/>
              </a:rPr>
              <a:t>2. Mettre en œuvre l’offre d’inclusion d’enfants autistes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A17AED-DFE1-48A4-AF63-060CFD6FF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350"/>
            <a:ext cx="10267950" cy="264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Portée par des valeurs sociales et sociétales, l’ASPTT GRAND PERIGUEUX souhaite qu’une injustice soit réparée : les enfants autistes sont comme les autres dans la pratique du sport,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l’ASPTT GRAND PERIGUEUX </a:t>
            </a:r>
            <a:r>
              <a:rPr lang="fr-FR" dirty="0">
                <a:solidFill>
                  <a:srgbClr val="0000FF"/>
                </a:solidFill>
              </a:rPr>
              <a:t>s’engage</a:t>
            </a:r>
            <a:r>
              <a:rPr lang="fr-FR" dirty="0"/>
              <a:t> pour qu’un enfant autiste puisse pratiquer une activité sportive au sein du club,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346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E39F3-AFD9-4847-B1D4-A40D1BE85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Autofit/>
          </a:bodyPr>
          <a:lstStyle/>
          <a:p>
            <a:r>
              <a:rPr lang="fr-FR" altLang="fr-FR" sz="3200" dirty="0">
                <a:ea typeface="ＭＳ Ｐゴシック" panose="020B0600070205080204" pitchFamily="34" charset="-128"/>
              </a:rPr>
              <a:t>3. Accompagner les politiques sportives des collectivités territoriales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169984-7D05-4A87-A0AD-300F4F914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752601"/>
            <a:ext cx="10525125" cy="28193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FF"/>
                </a:solidFill>
              </a:rPr>
              <a:t>Etablir</a:t>
            </a:r>
            <a:r>
              <a:rPr lang="fr-FR" sz="2400" dirty="0"/>
              <a:t> un cadre de confiance avec les collectivités pour encourager et consolider les activités sportives proposées localement,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FF"/>
                </a:solidFill>
              </a:rPr>
              <a:t>Contribuer</a:t>
            </a:r>
            <a:r>
              <a:rPr lang="fr-FR" sz="2400" dirty="0"/>
              <a:t> à l’émancipation des habitants dans les territoires fragiles et à l’accompagnement des parcours de vie des jeunes,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FF"/>
                </a:solidFill>
              </a:rPr>
              <a:t>Contribuer</a:t>
            </a:r>
            <a:r>
              <a:rPr lang="fr-FR" sz="2400" dirty="0"/>
              <a:t> à revaloriser certains quartiers,</a:t>
            </a:r>
            <a:endParaRPr lang="fr-FR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FF"/>
                </a:solidFill>
              </a:rPr>
              <a:t>Contribuer</a:t>
            </a:r>
            <a:r>
              <a:rPr lang="fr-FR" sz="2400" b="1" dirty="0"/>
              <a:t> </a:t>
            </a:r>
            <a:r>
              <a:rPr lang="fr-FR" sz="2400" dirty="0"/>
              <a:t>à garantir les mêmes droits aux habitants</a:t>
            </a:r>
            <a:r>
              <a:rPr lang="fr-FR" sz="2400" b="1" dirty="0"/>
              <a:t> </a:t>
            </a:r>
            <a:r>
              <a:rPr lang="fr-FR" sz="2400" dirty="0"/>
              <a:t>pour</a:t>
            </a:r>
            <a:r>
              <a:rPr lang="fr-FR" sz="2400" b="1" dirty="0"/>
              <a:t> </a:t>
            </a:r>
            <a:r>
              <a:rPr lang="fr-FR" sz="2400" dirty="0"/>
              <a:t>permettre aux individus d’être en situation d’égalité et de permettre à tous l’inclusion par la pratique sportive,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00FF"/>
                </a:solidFill>
              </a:rPr>
              <a:t>Favoriser</a:t>
            </a:r>
            <a:r>
              <a:rPr lang="fr-FR" sz="2400" dirty="0"/>
              <a:t> l’émancipation pour agir en matière d’éducation et de sport et donner à chacun, dès le plus jeune âge, les mêmes chances de réussite et la possibilité de confiance en soi.</a:t>
            </a:r>
          </a:p>
        </p:txBody>
      </p:sp>
    </p:spTree>
    <p:extLst>
      <p:ext uri="{BB962C8B-B14F-4D97-AF65-F5344CB8AC3E}">
        <p14:creationId xmlns:p14="http://schemas.microsoft.com/office/powerpoint/2010/main" val="50542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C4458-756B-46B7-99D7-140B6250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>
            <a:normAutofit/>
          </a:bodyPr>
          <a:lstStyle/>
          <a:p>
            <a:r>
              <a:rPr lang="fr-FR" altLang="fr-FR" sz="3200" dirty="0">
                <a:ea typeface="ＭＳ Ｐゴシック" panose="020B0600070205080204" pitchFamily="34" charset="-128"/>
              </a:rPr>
              <a:t>4. Développer l’offre  KIDISPORT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5FDB03-CBD5-4372-9545-56336453A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Développer</a:t>
            </a:r>
            <a:r>
              <a:rPr lang="fr-FR" dirty="0"/>
              <a:t> l’engagement personnel des jeunes dans différentes activités sportives,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Donner</a:t>
            </a:r>
            <a:r>
              <a:rPr lang="fr-FR" dirty="0"/>
              <a:t> goût à la pratique sportive,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Faire</a:t>
            </a:r>
            <a:r>
              <a:rPr lang="fr-FR" dirty="0"/>
              <a:t> </a:t>
            </a:r>
            <a:r>
              <a:rPr lang="fr-FR" dirty="0">
                <a:solidFill>
                  <a:srgbClr val="0000FF"/>
                </a:solidFill>
              </a:rPr>
              <a:t>découvrir</a:t>
            </a:r>
            <a:r>
              <a:rPr lang="fr-FR" dirty="0"/>
              <a:t> différentes activités sportives,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Contribuer</a:t>
            </a:r>
            <a:r>
              <a:rPr lang="fr-FR" dirty="0"/>
              <a:t> au développement et à l’épanouissement personnel des jeunes par la pratique sportive,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E0476F-362C-42E6-BC61-1F2ADEC3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950"/>
          </a:xfrm>
        </p:spPr>
        <p:txBody>
          <a:bodyPr>
            <a:noAutofit/>
          </a:bodyPr>
          <a:lstStyle/>
          <a:p>
            <a:r>
              <a:rPr lang="fr-FR" sz="3200" dirty="0">
                <a:ea typeface="ＭＳ Ｐゴシック" panose="020B0600070205080204" pitchFamily="34" charset="-128"/>
              </a:rPr>
              <a:t>5. Proposer des </a:t>
            </a:r>
            <a:r>
              <a:rPr lang="fr-FR" altLang="fr-FR" sz="3200" dirty="0">
                <a:ea typeface="ＭＳ Ｐゴシック" panose="020B0600070205080204" pitchFamily="34" charset="-128"/>
              </a:rPr>
              <a:t> </a:t>
            </a:r>
            <a:r>
              <a:rPr lang="fr-FR" sz="3200" dirty="0"/>
              <a:t>activités de bien-être à destination des salariés des entreprises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30764F-6411-489D-A2F7-4DF11943A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Accompagner</a:t>
            </a:r>
            <a:r>
              <a:rPr lang="fr-FR" dirty="0"/>
              <a:t> les entreprises dans leurs démarches Responsables et Sociétales pour prévenir les problèmes de santés de leurs salariés,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Proposer</a:t>
            </a:r>
            <a:r>
              <a:rPr lang="fr-FR" dirty="0"/>
              <a:t> aux salariés de ces entreprises activités physiques et moments de relaxation,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Promouvoir</a:t>
            </a:r>
            <a:r>
              <a:rPr lang="fr-FR" dirty="0"/>
              <a:t> les bienfaits du sport par une incitation à la pratique sportive et la découverte de nouvelles activités,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Permettre</a:t>
            </a:r>
            <a:r>
              <a:rPr lang="fr-FR" dirty="0"/>
              <a:t> de véhiculer les valeurs sportives et sociétales du club.</a:t>
            </a:r>
          </a:p>
        </p:txBody>
      </p:sp>
    </p:spTree>
    <p:extLst>
      <p:ext uri="{BB962C8B-B14F-4D97-AF65-F5344CB8AC3E}">
        <p14:creationId xmlns:p14="http://schemas.microsoft.com/office/powerpoint/2010/main" val="19108558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2">
      <a:majorFont>
        <a:latin typeface="Ailerons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638</Words>
  <Application>Microsoft Office PowerPoint</Application>
  <PresentationFormat>Grand écran</PresentationFormat>
  <Paragraphs>59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Ailerons</vt:lpstr>
      <vt:lpstr>Arial</vt:lpstr>
      <vt:lpstr>Calibri</vt:lpstr>
      <vt:lpstr>Myriad Pro</vt:lpstr>
      <vt:lpstr>Noto Sans Symbols</vt:lpstr>
      <vt:lpstr>Wingdings</vt:lpstr>
      <vt:lpstr>Thème Office</vt:lpstr>
      <vt:lpstr>Présentation PowerPoint</vt:lpstr>
      <vt:lpstr>Au 30 juin 2018, l’ASPTT GRAND PERIGUEUX c’est :</vt:lpstr>
      <vt:lpstr>Présentation PowerPoint</vt:lpstr>
      <vt:lpstr>Le projet club ASPTT GRAND PERIGUEUX 2019 – 2021 a pour objectifs:</vt:lpstr>
      <vt:lpstr>1. Intégrer le handicap au sein des activités des sections du club</vt:lpstr>
      <vt:lpstr>2. Mettre en œuvre l’offre d’inclusion d’enfants autistes</vt:lpstr>
      <vt:lpstr>3. Accompagner les politiques sportives des collectivités territoriales</vt:lpstr>
      <vt:lpstr>4. Développer l’offre  KIDISPORT</vt:lpstr>
      <vt:lpstr>5. Proposer des  activités de bien-être à destination des salariés des entreprises</vt:lpstr>
      <vt:lpstr>6. Proposer des  activités de bien-être à destination des adhérents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OZIL</dc:creator>
  <cp:lastModifiedBy>Dominique OZIL</cp:lastModifiedBy>
  <cp:revision>35</cp:revision>
  <dcterms:created xsi:type="dcterms:W3CDTF">2017-05-10T16:55:21Z</dcterms:created>
  <dcterms:modified xsi:type="dcterms:W3CDTF">2019-04-10T05:59:32Z</dcterms:modified>
</cp:coreProperties>
</file>