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7" r:id="rId4"/>
    <p:sldId id="279" r:id="rId5"/>
    <p:sldId id="284" r:id="rId6"/>
    <p:sldId id="262" r:id="rId7"/>
    <p:sldId id="263" r:id="rId8"/>
    <p:sldId id="265" r:id="rId9"/>
    <p:sldId id="281" r:id="rId10"/>
    <p:sldId id="285" r:id="rId11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4C6"/>
    <a:srgbClr val="D2964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27FD-C692-42DF-BCF7-BF6C32A71334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64BE1-77F6-4D1B-9751-145821895F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535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29C6A-31BF-42B4-9F51-6425B9CDA237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1F596-0F37-4DB2-AA33-092DAAE22A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9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1F596-0F37-4DB2-AA33-092DAAE22A0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13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1F596-0F37-4DB2-AA33-092DAAE22A0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72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971A-6C98-476A-A7A6-4D9CF7355805}" type="datetime1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99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F085-8550-4548-A80F-2CF567247F93}" type="datetime1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6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555E-D82C-4E52-93B2-6844837D3876}" type="datetime1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48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AA22-63F3-460F-A50E-C276657205C3}" type="datetime1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69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54E0D-1A48-4571-8AF0-AEB40FDE4B0C}" type="datetime1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9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849A-EC2C-4E4F-9061-49E45D4EED10}" type="datetime1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14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C662-AD92-453A-93B8-A6D9DFB63F97}" type="datetime1">
              <a:rPr lang="fr-FR" smtClean="0"/>
              <a:t>10/04/2019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89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E1B6-9725-4946-918D-D96F56811C6E}" type="datetime1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70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844D-F9BC-4A36-A904-09DBDF8CA327}" type="datetime1">
              <a:rPr lang="fr-FR" smtClean="0"/>
              <a:t>10/04/2019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7502-F68F-43E2-BB1A-B4692370EEB3}" type="datetime1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1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684F-1DD0-4F7F-AD5E-9EF62A7E2192}" type="datetime1">
              <a:rPr lang="fr-FR" smtClean="0"/>
              <a:t>10/04/2019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50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80CCC-C0FD-4167-953A-B879CD8C384C}" type="datetime1">
              <a:rPr lang="fr-FR" smtClean="0"/>
              <a:t>10/04/2019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F092-C3B9-4419-A523-3E5554FF65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2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zil@asptt.com" TargetMode="External"/><Relationship Id="rId2" Type="http://schemas.openxmlformats.org/officeDocument/2006/relationships/hyperlink" Target="mailto:mchafik@aspt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1476" y="2485963"/>
            <a:ext cx="9144000" cy="277037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4674C6"/>
                </a:solidFill>
                <a:latin typeface="Ailerons" panose="00000500000000000000" pitchFamily="50" charset="0"/>
              </a:rPr>
              <a:t>ASPTT Grand Périgueux </a:t>
            </a:r>
            <a:br>
              <a:rPr lang="fr-FR" dirty="0">
                <a:solidFill>
                  <a:srgbClr val="4674C6"/>
                </a:solidFill>
                <a:latin typeface="Ailerons" panose="00000500000000000000" pitchFamily="50" charset="0"/>
              </a:rPr>
            </a:br>
            <a:r>
              <a:rPr lang="fr-FR" sz="4900" b="1" dirty="0">
                <a:solidFill>
                  <a:srgbClr val="D29646"/>
                </a:solidFill>
                <a:latin typeface="Ailerons" panose="00000500000000000000" pitchFamily="50" charset="0"/>
              </a:rPr>
              <a:t> 29 Juin 2019</a:t>
            </a:r>
            <a:br>
              <a:rPr lang="fr-FR" sz="4000" dirty="0">
                <a:latin typeface="Ailerons" panose="00000500000000000000" pitchFamily="50" charset="0"/>
              </a:rPr>
            </a:br>
            <a:r>
              <a:rPr lang="fr-FR" sz="2800" dirty="0">
                <a:solidFill>
                  <a:srgbClr val="4674C6"/>
                </a:solidFill>
                <a:latin typeface="Ailerons" panose="00000500000000000000" pitchFamily="50" charset="0"/>
              </a:rPr>
              <a:t>Gymnase ASPTT boulevard Jean Moulin</a:t>
            </a:r>
            <a:br>
              <a:rPr lang="fr-FR" sz="2800" dirty="0">
                <a:solidFill>
                  <a:srgbClr val="4674C6"/>
                </a:solidFill>
                <a:latin typeface="Ailerons" panose="00000500000000000000" pitchFamily="50" charset="0"/>
              </a:rPr>
            </a:br>
            <a:r>
              <a:rPr lang="fr-FR" sz="2800" dirty="0">
                <a:solidFill>
                  <a:srgbClr val="4674C6"/>
                </a:solidFill>
                <a:latin typeface="Ailerons" panose="00000500000000000000" pitchFamily="50" charset="0"/>
              </a:rPr>
              <a:t>24660 Coulounieix-Chamiers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856129" y="5269785"/>
            <a:ext cx="12595411" cy="1655762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D29646"/>
                </a:solidFill>
                <a:latin typeface="Ailerons" panose="00000500000000000000" pitchFamily="50" charset="0"/>
              </a:rPr>
              <a:t>            Contact : ASPTT Grand Périgueux : 06 22 31 62 87 </a:t>
            </a:r>
          </a:p>
          <a:p>
            <a:r>
              <a:rPr lang="fr-FR" sz="2800" dirty="0">
                <a:solidFill>
                  <a:srgbClr val="D29646"/>
                </a:solidFill>
                <a:latin typeface="Ailerons" panose="00000500000000000000" pitchFamily="50" charset="0"/>
              </a:rPr>
              <a:t>                                                                                    mchafik@asptt.com</a:t>
            </a:r>
          </a:p>
          <a:p>
            <a:r>
              <a:rPr lang="fr-FR" sz="2800" dirty="0">
                <a:solidFill>
                  <a:srgbClr val="D29646"/>
                </a:solidFill>
                <a:latin typeface="Ailerons" panose="00000500000000000000" pitchFamily="50" charset="0"/>
              </a:rPr>
              <a:t>						   	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76" y="-264903"/>
            <a:ext cx="10058400" cy="369390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54AA169-EC86-4452-A66B-C1880A8CB1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13" y="2033082"/>
            <a:ext cx="2093087" cy="93871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C1759F0-6FF3-4E7E-BE3F-C67A117FF6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952" y="1770659"/>
            <a:ext cx="1515035" cy="15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61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E1EDA-2B10-4D7C-9E05-047EF4A2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D29646"/>
                </a:solidFill>
              </a:rPr>
              <a:t>Contact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A47CF1-B9E2-4A2B-A5AD-DC2439418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D29646"/>
                </a:solidFill>
              </a:rPr>
              <a:t>Mehdi Chafik</a:t>
            </a:r>
            <a:r>
              <a:rPr lang="fr-FR" b="1" dirty="0"/>
              <a:t> </a:t>
            </a:r>
          </a:p>
          <a:p>
            <a:r>
              <a:rPr lang="fr-FR" b="1" dirty="0">
                <a:solidFill>
                  <a:srgbClr val="4674C6"/>
                </a:solidFill>
              </a:rPr>
              <a:t>Chargé de développement ASPTT </a:t>
            </a:r>
          </a:p>
          <a:p>
            <a:r>
              <a:rPr lang="fr-FR" dirty="0">
                <a:solidFill>
                  <a:srgbClr val="4674C6"/>
                </a:solidFill>
              </a:rPr>
              <a:t>06 22 31 62 87 - </a:t>
            </a:r>
            <a:r>
              <a:rPr lang="fr-FR" dirty="0">
                <a:hlinkClick r:id="rId2"/>
              </a:rPr>
              <a:t>mchafik@asptt.com</a:t>
            </a:r>
            <a:r>
              <a:rPr lang="fr-FR" dirty="0"/>
              <a:t> </a:t>
            </a:r>
          </a:p>
          <a:p>
            <a:r>
              <a:rPr lang="fr-FR" b="1" dirty="0">
                <a:solidFill>
                  <a:srgbClr val="D29646"/>
                </a:solidFill>
              </a:rPr>
              <a:t>Dominique </a:t>
            </a:r>
            <a:r>
              <a:rPr lang="fr-FR" b="1" dirty="0" err="1">
                <a:solidFill>
                  <a:srgbClr val="D29646"/>
                </a:solidFill>
              </a:rPr>
              <a:t>Ozil</a:t>
            </a:r>
            <a:endParaRPr lang="fr-FR" b="1" dirty="0">
              <a:solidFill>
                <a:srgbClr val="D29646"/>
              </a:solidFill>
            </a:endParaRPr>
          </a:p>
          <a:p>
            <a:r>
              <a:rPr lang="fr-FR" b="1" dirty="0">
                <a:solidFill>
                  <a:srgbClr val="4674C6"/>
                </a:solidFill>
              </a:rPr>
              <a:t>Président Comité Régional ASPTT Nouvelle Aquitaine</a:t>
            </a:r>
            <a:endParaRPr lang="fr-FR" dirty="0">
              <a:solidFill>
                <a:srgbClr val="4674C6"/>
              </a:solidFill>
            </a:endParaRPr>
          </a:p>
          <a:p>
            <a:r>
              <a:rPr lang="fr-FR" b="1" dirty="0">
                <a:solidFill>
                  <a:srgbClr val="4674C6"/>
                </a:solidFill>
              </a:rPr>
              <a:t>Président par intérim ASPTT Grand Périgueux</a:t>
            </a:r>
            <a:endParaRPr lang="fr-FR" dirty="0">
              <a:solidFill>
                <a:srgbClr val="4674C6"/>
              </a:solidFill>
            </a:endParaRPr>
          </a:p>
          <a:p>
            <a:r>
              <a:rPr lang="fr-FR" dirty="0">
                <a:solidFill>
                  <a:srgbClr val="4674C6"/>
                </a:solidFill>
              </a:rPr>
              <a:t>07 84 44 60 08 -</a:t>
            </a:r>
            <a:r>
              <a:rPr lang="fr-FR" dirty="0"/>
              <a:t> </a:t>
            </a:r>
            <a:r>
              <a:rPr lang="fr-FR" dirty="0">
                <a:hlinkClick r:id="rId3"/>
              </a:rPr>
              <a:t>dozil@asptt.com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25D722-9AB6-4D2A-9D40-7B68D684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AE30DF-386B-4038-887D-6E901CAF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7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54373" y="991328"/>
            <a:ext cx="792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ilerons" panose="00000500000000000000" pitchFamily="50" charset="0"/>
              </a:rPr>
              <a:t>Le concept Défi Jeunes by ASPTT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27320" y="1860697"/>
            <a:ext cx="10823945" cy="276446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3AC63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AC6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latin typeface="Myriad Pro" panose="020B0503030403020204" pitchFamily="34" charset="0"/>
                <a:sym typeface="Wingdings" panose="05000000000000000000" pitchFamily="2" charset="2"/>
              </a:rPr>
              <a:t>Réunir la jeune génération Paris 2024 sous le thème de l’olympisme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latin typeface="Myriad Pro" panose="020B0503030403020204" pitchFamily="34" charset="0"/>
                <a:sym typeface="Wingdings" panose="05000000000000000000" pitchFamily="2" charset="2"/>
              </a:rPr>
              <a:t>Promouvoir les bienfaits de la culture sportive (en phase avec le </a:t>
            </a:r>
            <a:r>
              <a:rPr lang="fr-FR" sz="2800" b="1" dirty="0">
                <a:solidFill>
                  <a:srgbClr val="0000FF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label Génération 2024</a:t>
            </a:r>
            <a:r>
              <a:rPr lang="fr-FR" sz="2800" b="1" dirty="0">
                <a:latin typeface="Myriad Pro" panose="020B050303040302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latin typeface="Myriad Pro" panose="020B0503030403020204" pitchFamily="34" charset="0"/>
                <a:sym typeface="Wingdings" panose="05000000000000000000" pitchFamily="2" charset="2"/>
              </a:rPr>
              <a:t>Promouvoir la thématique du Handicap et la défense de l’environnement,</a:t>
            </a:r>
            <a:endParaRPr lang="fr-FR" sz="2800" dirty="0">
              <a:latin typeface="Myriad Pro" panose="020B0503030403020204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latin typeface="Myriad Pro" panose="020B0503030403020204" pitchFamily="34" charset="0"/>
              </a:rPr>
              <a:t>Des ateliers découvertes d’initiations ludiques et variées pour les enfants </a:t>
            </a:r>
            <a:r>
              <a:rPr lang="fr-FR" sz="2800" b="1" dirty="0">
                <a:solidFill>
                  <a:srgbClr val="0000FF"/>
                </a:solidFill>
                <a:latin typeface="Myriad Pro" panose="020B0503030403020204" pitchFamily="34" charset="0"/>
              </a:rPr>
              <a:t>100 % gratuits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800" dirty="0">
                <a:latin typeface="Myriad Pro" panose="020B0503030403020204" pitchFamily="34" charset="0"/>
              </a:rPr>
              <a:t>Sur une journée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2000" dirty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v"/>
            </a:pPr>
            <a:endParaRPr lang="fr-FR" sz="1600" dirty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800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fr-FR" sz="1800" dirty="0"/>
              <a:t>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z="2000" b="1" smtClean="0"/>
              <a:t>2</a:t>
            </a:fld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40451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420720" y="2003613"/>
            <a:ext cx="3240741" cy="1425388"/>
          </a:xfrm>
          <a:prstGeom prst="roundRect">
            <a:avLst/>
          </a:prstGeom>
          <a:solidFill>
            <a:srgbClr val="D296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Myriad Pro" panose="020B0503030403020204" pitchFamily="34" charset="0"/>
              </a:rPr>
              <a:t>Valeurs sociales</a:t>
            </a:r>
          </a:p>
          <a:p>
            <a:pPr algn="ctr"/>
            <a:r>
              <a:rPr lang="fr-FR" b="1" dirty="0">
                <a:solidFill>
                  <a:schemeClr val="tx1"/>
                </a:solidFill>
                <a:latin typeface="Myriad Pro" panose="020B0503030403020204" pitchFamily="34" charset="0"/>
              </a:rPr>
              <a:t>de l’olympisme</a:t>
            </a:r>
          </a:p>
        </p:txBody>
      </p:sp>
      <p:sp>
        <p:nvSpPr>
          <p:cNvPr id="6" name="Ellipse 5"/>
          <p:cNvSpPr/>
          <p:nvPr/>
        </p:nvSpPr>
        <p:spPr>
          <a:xfrm>
            <a:off x="498526" y="4248608"/>
            <a:ext cx="3186953" cy="1519517"/>
          </a:xfrm>
          <a:prstGeom prst="ellipse">
            <a:avLst/>
          </a:prstGeom>
          <a:solidFill>
            <a:srgbClr val="4674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chemeClr val="bg1"/>
                </a:solidFill>
                <a:latin typeface="Myriad Pro" panose="020B0503030403020204" pitchFamily="34" charset="0"/>
              </a:rPr>
              <a:t>Solidarité</a:t>
            </a:r>
          </a:p>
        </p:txBody>
      </p:sp>
      <p:sp>
        <p:nvSpPr>
          <p:cNvPr id="7" name="Ellipse 6"/>
          <p:cNvSpPr/>
          <p:nvPr/>
        </p:nvSpPr>
        <p:spPr>
          <a:xfrm>
            <a:off x="4447613" y="4260891"/>
            <a:ext cx="3186953" cy="1519517"/>
          </a:xfrm>
          <a:prstGeom prst="ellipse">
            <a:avLst/>
          </a:prstGeom>
          <a:solidFill>
            <a:srgbClr val="4674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chemeClr val="bg1"/>
                </a:solidFill>
                <a:latin typeface="Myriad Pro" panose="020B0503030403020204" pitchFamily="34" charset="0"/>
              </a:rPr>
              <a:t>Multiculturelles</a:t>
            </a:r>
          </a:p>
        </p:txBody>
      </p:sp>
      <p:sp>
        <p:nvSpPr>
          <p:cNvPr id="8" name="Ellipse 7"/>
          <p:cNvSpPr/>
          <p:nvPr/>
        </p:nvSpPr>
        <p:spPr>
          <a:xfrm>
            <a:off x="8557797" y="4248607"/>
            <a:ext cx="3186953" cy="1519517"/>
          </a:xfrm>
          <a:prstGeom prst="ellipse">
            <a:avLst/>
          </a:prstGeom>
          <a:solidFill>
            <a:srgbClr val="4674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chemeClr val="bg1"/>
                </a:solidFill>
                <a:latin typeface="Myriad Pro" panose="020B0503030403020204" pitchFamily="34" charset="0"/>
              </a:rPr>
              <a:t>Education par le sport</a:t>
            </a:r>
          </a:p>
        </p:txBody>
      </p:sp>
      <p:cxnSp>
        <p:nvCxnSpPr>
          <p:cNvPr id="9" name="Connecteur droit avec flèche 8"/>
          <p:cNvCxnSpPr>
            <a:endCxn id="8" idx="0"/>
          </p:cNvCxnSpPr>
          <p:nvPr/>
        </p:nvCxnSpPr>
        <p:spPr>
          <a:xfrm>
            <a:off x="7661461" y="2749591"/>
            <a:ext cx="2489813" cy="14990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5" idx="1"/>
          </p:cNvCxnSpPr>
          <p:nvPr/>
        </p:nvCxnSpPr>
        <p:spPr>
          <a:xfrm flipH="1">
            <a:off x="1975260" y="2716307"/>
            <a:ext cx="2445460" cy="15323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5" idx="2"/>
            <a:endCxn id="7" idx="0"/>
          </p:cNvCxnSpPr>
          <p:nvPr/>
        </p:nvCxnSpPr>
        <p:spPr>
          <a:xfrm flipH="1">
            <a:off x="6041090" y="3429001"/>
            <a:ext cx="1" cy="83189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z="2000" b="1" smtClean="0"/>
              <a:t>3</a:t>
            </a:fld>
            <a:endParaRPr lang="fr-FR" sz="2000" b="1"/>
          </a:p>
        </p:txBody>
      </p:sp>
      <p:sp>
        <p:nvSpPr>
          <p:cNvPr id="12" name="ZoneTexte 11"/>
          <p:cNvSpPr txBox="1"/>
          <p:nvPr/>
        </p:nvSpPr>
        <p:spPr>
          <a:xfrm>
            <a:off x="2392325" y="769056"/>
            <a:ext cx="7676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ilerons" panose="00000500000000000000" pitchFamily="50" charset="0"/>
              </a:rPr>
              <a:t>Défi Jeunes by ASPTT: Les valeurs</a:t>
            </a:r>
          </a:p>
        </p:txBody>
      </p:sp>
    </p:spTree>
    <p:extLst>
      <p:ext uri="{BB962C8B-B14F-4D97-AF65-F5344CB8AC3E}">
        <p14:creationId xmlns:p14="http://schemas.microsoft.com/office/powerpoint/2010/main" val="77861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9349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D29646"/>
              </a:buClr>
              <a:buNone/>
            </a:pPr>
            <a:r>
              <a:rPr lang="fr-FR" sz="2000" u="sng" dirty="0">
                <a:latin typeface="Myriad Pro" panose="020B0503030403020204" pitchFamily="34" charset="0"/>
              </a:rPr>
              <a:t>Quantitatifs</a:t>
            </a:r>
          </a:p>
          <a:p>
            <a:pPr marL="0" indent="0">
              <a:buClr>
                <a:srgbClr val="D29646"/>
              </a:buClr>
              <a:buNone/>
            </a:pPr>
            <a:endParaRPr lang="fr-FR" sz="2000" u="sng" dirty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  <a:buClr>
                <a:srgbClr val="D29646"/>
              </a:buClr>
              <a:buFont typeface="Wingdings" panose="05000000000000000000" pitchFamily="2" charset="2"/>
              <a:buChar char="Ø"/>
            </a:pPr>
            <a:r>
              <a:rPr lang="fr-FR" sz="2000" b="1" dirty="0">
                <a:latin typeface="Myriad Pro" panose="020B0503030403020204" pitchFamily="34" charset="0"/>
              </a:rPr>
              <a:t>20</a:t>
            </a:r>
            <a:r>
              <a:rPr lang="fr-FR" sz="2000" dirty="0">
                <a:latin typeface="Myriad Pro" panose="020B0503030403020204" pitchFamily="34" charset="0"/>
              </a:rPr>
              <a:t> sites - </a:t>
            </a:r>
            <a:r>
              <a:rPr lang="fr-FR" sz="2000" b="1" dirty="0">
                <a:latin typeface="Myriad Pro" panose="020B0503030403020204" pitchFamily="34" charset="0"/>
              </a:rPr>
              <a:t>1400</a:t>
            </a:r>
            <a:r>
              <a:rPr lang="fr-FR" sz="2000" dirty="0">
                <a:latin typeface="Myriad Pro" panose="020B0503030403020204" pitchFamily="34" charset="0"/>
              </a:rPr>
              <a:t> participants </a:t>
            </a:r>
            <a:r>
              <a:rPr lang="fr-FR" sz="2000" b="1" dirty="0">
                <a:latin typeface="Myriad Pro" panose="020B0503030403020204" pitchFamily="34" charset="0"/>
              </a:rPr>
              <a:t>et toutes les régions représentées </a:t>
            </a:r>
            <a:endParaRPr lang="fr-FR" sz="2000" dirty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  <a:buClr>
                <a:srgbClr val="D29646"/>
              </a:buClr>
              <a:buFont typeface="Wingdings" panose="05000000000000000000" pitchFamily="2" charset="2"/>
              <a:buChar char="Ø"/>
            </a:pPr>
            <a:r>
              <a:rPr lang="fr-FR" sz="2000" dirty="0">
                <a:latin typeface="Myriad Pro" panose="020B0503030403020204" pitchFamily="34" charset="0"/>
              </a:rPr>
              <a:t>Communiquer sur l’offre Omnisports </a:t>
            </a:r>
            <a:r>
              <a:rPr lang="fr-FR" sz="2000" b="1" dirty="0">
                <a:solidFill>
                  <a:srgbClr val="D29646"/>
                </a:solidFill>
                <a:latin typeface="Myriad Pro" panose="020B0503030403020204" pitchFamily="34" charset="0"/>
              </a:rPr>
              <a:t>JEUNES by ASPTT</a:t>
            </a:r>
          </a:p>
          <a:p>
            <a:pPr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sz="2000" dirty="0">
              <a:latin typeface="Myriad Pro" panose="020B0503030403020204" pitchFamily="34" charset="0"/>
            </a:endParaRPr>
          </a:p>
          <a:p>
            <a:pPr marL="0" indent="0">
              <a:buClr>
                <a:srgbClr val="D29646"/>
              </a:buClr>
              <a:buNone/>
            </a:pPr>
            <a:r>
              <a:rPr lang="fr-FR" sz="2000" u="sng" dirty="0">
                <a:latin typeface="Myriad Pro" panose="020B0503030403020204" pitchFamily="34" charset="0"/>
              </a:rPr>
              <a:t>Qualitatifs </a:t>
            </a:r>
          </a:p>
          <a:p>
            <a:pPr marL="0" indent="0">
              <a:buClr>
                <a:srgbClr val="D29646"/>
              </a:buClr>
              <a:buNone/>
            </a:pPr>
            <a:endParaRPr lang="fr-FR" sz="2000" u="sng" dirty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  <a:buClr>
                <a:srgbClr val="D29646"/>
              </a:buClr>
              <a:buFont typeface="Wingdings" panose="05000000000000000000" pitchFamily="2" charset="2"/>
              <a:buChar char="Ø"/>
            </a:pPr>
            <a:r>
              <a:rPr lang="fr-FR" sz="2000" dirty="0">
                <a:latin typeface="Myriad Pro" panose="020B0503030403020204" pitchFamily="34" charset="0"/>
              </a:rPr>
              <a:t>Mettre en place un événement avec les établissements scolaires, associations sportives et de loisirs. </a:t>
            </a:r>
          </a:p>
          <a:p>
            <a:pPr>
              <a:lnSpc>
                <a:spcPct val="100000"/>
              </a:lnSpc>
              <a:buClr>
                <a:srgbClr val="D29646"/>
              </a:buClr>
              <a:buFont typeface="Wingdings" panose="05000000000000000000" pitchFamily="2" charset="2"/>
              <a:buChar char="Ø"/>
            </a:pPr>
            <a:r>
              <a:rPr lang="fr-FR" sz="2000" dirty="0">
                <a:latin typeface="Myriad Pro" panose="020B0503030403020204" pitchFamily="34" charset="0"/>
              </a:rPr>
              <a:t>Communiquer sur l’offre omnisports </a:t>
            </a:r>
            <a:r>
              <a:rPr lang="fr-FR" sz="2000" b="1" dirty="0">
                <a:solidFill>
                  <a:srgbClr val="D29646"/>
                </a:solidFill>
                <a:latin typeface="Myriad Pro" panose="020B0503030403020204" pitchFamily="34" charset="0"/>
              </a:rPr>
              <a:t>JEUNES by ASPTT</a:t>
            </a:r>
            <a:endParaRPr lang="fr-FR" sz="2000" dirty="0">
              <a:latin typeface="Myriad Pro" panose="020B0503030403020204" pitchFamily="34" charset="0"/>
            </a:endParaRPr>
          </a:p>
          <a:p>
            <a:pPr>
              <a:lnSpc>
                <a:spcPct val="100000"/>
              </a:lnSpc>
              <a:buClr>
                <a:srgbClr val="D29646"/>
              </a:buClr>
              <a:buFont typeface="Wingdings" panose="05000000000000000000" pitchFamily="2" charset="2"/>
              <a:buChar char="Ø"/>
            </a:pPr>
            <a:r>
              <a:rPr lang="fr-FR" sz="2000" dirty="0">
                <a:latin typeface="Myriad Pro" panose="020B0503030403020204" pitchFamily="34" charset="0"/>
              </a:rPr>
              <a:t>Augmenter la notoriété du club ASPTT en local auprès d’un public jeune</a:t>
            </a:r>
          </a:p>
          <a:p>
            <a:pPr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sz="2000" dirty="0">
              <a:latin typeface="Myriad Pro" panose="020B0503030403020204" pitchFamily="34" charset="0"/>
            </a:endParaRPr>
          </a:p>
          <a:p>
            <a:pPr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sz="2000" dirty="0">
              <a:latin typeface="Myriad Pro" panose="020B0503030403020204" pitchFamily="34" charset="0"/>
            </a:endParaRPr>
          </a:p>
          <a:p>
            <a:pPr marL="0" indent="0">
              <a:buClr>
                <a:srgbClr val="D29646"/>
              </a:buClr>
              <a:buNone/>
            </a:pPr>
            <a:endParaRPr lang="fr-FR" sz="2000" u="sng" dirty="0">
              <a:latin typeface="Myriad Pro" panose="020B0503030403020204" pitchFamily="34" charset="0"/>
            </a:endParaRPr>
          </a:p>
          <a:p>
            <a:pPr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sz="2000" dirty="0">
              <a:latin typeface="Myriad Pro" panose="020B0503030403020204" pitchFamily="34" charset="0"/>
            </a:endParaRPr>
          </a:p>
          <a:p>
            <a:pPr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sz="2000" dirty="0">
              <a:latin typeface="Myriad Pro" panose="020B0503030403020204" pitchFamily="34" charset="0"/>
            </a:endParaRPr>
          </a:p>
          <a:p>
            <a:pPr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sz="2000" dirty="0">
              <a:latin typeface="Myriad Pro" panose="020B0503030403020204" pitchFamily="34" charset="0"/>
            </a:endParaRPr>
          </a:p>
          <a:p>
            <a:pPr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sz="2000" dirty="0">
              <a:latin typeface="Myriad Pro" panose="020B0503030403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200000" y="658808"/>
            <a:ext cx="8982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ilerons" panose="00000500000000000000" pitchFamily="50" charset="0"/>
              </a:rPr>
              <a:t>Les objectifs Défis Jeunes by ASPTT </a:t>
            </a:r>
          </a:p>
        </p:txBody>
      </p:sp>
    </p:spTree>
    <p:extLst>
      <p:ext uri="{BB962C8B-B14F-4D97-AF65-F5344CB8AC3E}">
        <p14:creationId xmlns:p14="http://schemas.microsoft.com/office/powerpoint/2010/main" val="243862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00482"/>
            <a:ext cx="10515600" cy="3050253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E3AC63"/>
              </a:buClr>
              <a:buFont typeface="Wingdings" panose="05000000000000000000" pitchFamily="2" charset="2"/>
              <a:buChar char="Ø"/>
            </a:pPr>
            <a:r>
              <a:rPr lang="fr-FR" sz="2400" b="1" dirty="0">
                <a:latin typeface="Myriad Pro" panose="020B0503030403020204" pitchFamily="34" charset="0"/>
              </a:rPr>
              <a:t>Les ministères </a:t>
            </a:r>
            <a:r>
              <a:rPr lang="fr-FR" sz="2400" dirty="0">
                <a:latin typeface="Myriad Pro" panose="020B0503030403020204" pitchFamily="34" charset="0"/>
              </a:rPr>
              <a:t>: de l’éducation national et de la jeunesse, de l’agriculture et de l’alimentation, des sports appellent les établissements scolaires à créer des passerelles avec le mouvement sportif.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E3AC63"/>
              </a:buClr>
              <a:buFont typeface="Wingdings" panose="05000000000000000000" pitchFamily="2" charset="2"/>
              <a:buChar char="Ø"/>
            </a:pPr>
            <a:endParaRPr lang="fr-FR" sz="2400" dirty="0">
              <a:latin typeface="Myriad Pro" panose="020B0503030403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E3AC63"/>
              </a:buClr>
              <a:buFont typeface="Wingdings" panose="05000000000000000000" pitchFamily="2" charset="2"/>
              <a:buChar char="Ø"/>
            </a:pPr>
            <a:r>
              <a:rPr lang="fr-FR" sz="2400" dirty="0">
                <a:latin typeface="Myriad Pro" panose="020B0503030403020204" pitchFamily="34" charset="0"/>
              </a:rPr>
              <a:t>Le</a:t>
            </a:r>
            <a:r>
              <a:rPr lang="fr-FR" sz="2400" b="1" dirty="0">
                <a:latin typeface="Myriad Pro" panose="020B0503030403020204" pitchFamily="34" charset="0"/>
              </a:rPr>
              <a:t> label Génération 2024 </a:t>
            </a:r>
            <a:r>
              <a:rPr lang="fr-FR" sz="2400" dirty="0">
                <a:latin typeface="Myriad Pro" panose="020B0503030403020204" pitchFamily="34" charset="0"/>
              </a:rPr>
              <a:t>doit permettre de 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E3AC63"/>
              </a:buClr>
              <a:buFont typeface="Wingdings" panose="05000000000000000000" pitchFamily="2" charset="2"/>
              <a:buChar char="v"/>
            </a:pPr>
            <a:r>
              <a:rPr lang="fr-FR" dirty="0">
                <a:latin typeface="Myriad Pro" panose="020B0503030403020204" pitchFamily="34" charset="0"/>
              </a:rPr>
              <a:t>Développer des projets structurants avec les clubs sportifs locaux.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E3AC63"/>
              </a:buClr>
              <a:buFont typeface="Wingdings" panose="05000000000000000000" pitchFamily="2" charset="2"/>
              <a:buChar char="v"/>
            </a:pPr>
            <a:r>
              <a:rPr lang="fr-FR" dirty="0">
                <a:latin typeface="Myriad Pro" panose="020B0503030403020204" pitchFamily="34" charset="0"/>
              </a:rPr>
              <a:t>Participer aux événements promotionnels olympiques et paralympiques.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mtClean="0"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38223" y="683014"/>
            <a:ext cx="1077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ilerons" panose="00000500000000000000" pitchFamily="50" charset="0"/>
              </a:rPr>
              <a:t>L’opportunité du label génération 2024</a:t>
            </a:r>
          </a:p>
        </p:txBody>
      </p:sp>
    </p:spTree>
    <p:extLst>
      <p:ext uri="{BB962C8B-B14F-4D97-AF65-F5344CB8AC3E}">
        <p14:creationId xmlns:p14="http://schemas.microsoft.com/office/powerpoint/2010/main" val="41687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658906" y="1471119"/>
            <a:ext cx="10694894" cy="43023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3AC63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AC63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Myriad Pro" panose="020B0503030403020204" pitchFamily="34" charset="0"/>
              </a:rPr>
              <a:t>Inscription par équipe de 6 joueurs</a:t>
            </a:r>
            <a:endParaRPr lang="fr-FR" dirty="0">
              <a:latin typeface="Myriad Pro" panose="020B0503030403020204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Myriad Pro" panose="020B0503030403020204" pitchFamily="34" charset="0"/>
              </a:rPr>
              <a:t>2 représentants par sexe minimum (conseillé)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Myriad Pro" panose="020B0503030403020204" pitchFamily="34" charset="0"/>
              </a:rPr>
              <a:t>Choix d’un nom d’équipe de pays parmi une liste définie par l’organisation et représentant les 5 continents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FR" dirty="0">
              <a:latin typeface="Myriad Pro" panose="020B0503030403020204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Myriad Pro" panose="020B0503030403020204" pitchFamily="34" charset="0"/>
              </a:rPr>
              <a:t>Identification des équipes </a:t>
            </a:r>
            <a:r>
              <a:rPr lang="fr-FR" dirty="0">
                <a:latin typeface="Myriad Pro" panose="020B0503030403020204" pitchFamily="34" charset="0"/>
                <a:sym typeface="Wingdings" panose="05000000000000000000" pitchFamily="2" charset="2"/>
              </a:rPr>
              <a:t></a:t>
            </a:r>
            <a:r>
              <a:rPr lang="fr-FR" dirty="0">
                <a:latin typeface="Myriad Pro" panose="020B0503030403020204" pitchFamily="34" charset="0"/>
              </a:rPr>
              <a:t>  dossards autocollants floqués avec drapeau et nom du pays</a:t>
            </a:r>
            <a:endParaRPr lang="fr-FR" dirty="0">
              <a:solidFill>
                <a:srgbClr val="FF0000"/>
              </a:solidFill>
              <a:latin typeface="Myriad Pro" panose="020B0503030403020204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dirty="0">
              <a:solidFill>
                <a:srgbClr val="FF0000"/>
              </a:solidFill>
              <a:latin typeface="Myriad Pro" panose="020B0503030403020204" pitchFamily="3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Myriad Pro" panose="020B0503030403020204" pitchFamily="34" charset="0"/>
              </a:rPr>
              <a:t>Les activités se déroulent sous la forme d’</a:t>
            </a:r>
            <a:r>
              <a:rPr lang="fr-FR" b="1" dirty="0">
                <a:latin typeface="Myriad Pro" panose="020B0503030403020204" pitchFamily="34" charset="0"/>
              </a:rPr>
              <a:t>ateliers avec rotations</a:t>
            </a:r>
            <a:endParaRPr lang="fr-FR" dirty="0"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fr-FR" sz="1800" b="1" dirty="0"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fr-FR" sz="1800" dirty="0"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D29646"/>
              </a:buClr>
              <a:buFont typeface="Courier New" panose="02070309020205020404" pitchFamily="49" charset="0"/>
              <a:buChar char="o"/>
            </a:pPr>
            <a:endParaRPr lang="fr-FR" sz="1800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D29646"/>
              </a:buClr>
            </a:pPr>
            <a:endParaRPr lang="fr-FR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D29646"/>
              </a:buClr>
              <a:buFont typeface="Courier New" panose="02070309020205020404" pitchFamily="49" charset="0"/>
              <a:buChar char="o"/>
            </a:pPr>
            <a:endParaRPr lang="fr-FR" sz="1800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D29646"/>
              </a:buClr>
            </a:pPr>
            <a:endParaRPr lang="fr-FR" sz="1800" dirty="0"/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rgbClr val="D29646"/>
              </a:buClr>
              <a:buFont typeface="Courier New" panose="02070309020205020404" pitchFamily="49" charset="0"/>
              <a:buChar char="o"/>
            </a:pPr>
            <a:endParaRPr lang="fr-FR" sz="1800" dirty="0"/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rgbClr val="D29646"/>
              </a:buClr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800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</a:pPr>
            <a:endParaRPr lang="fr-FR" sz="1800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</a:pPr>
            <a:r>
              <a:rPr lang="fr-FR" sz="1800" dirty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60834" y="656628"/>
            <a:ext cx="547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ilerons" panose="00000500000000000000" pitchFamily="50" charset="0"/>
              </a:rPr>
              <a:t>L’Organisation sportive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z="2000" b="1" smtClean="0"/>
              <a:t>6</a:t>
            </a:fld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4526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26459" y="1507518"/>
            <a:ext cx="104779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29646"/>
              </a:buClr>
              <a:buFont typeface="Wingdings" panose="05000000000000000000" pitchFamily="2" charset="2"/>
              <a:buChar char="Ø"/>
            </a:pPr>
            <a:r>
              <a:rPr lang="fr-FR" b="1" dirty="0">
                <a:latin typeface="Myriad Pro" panose="020B0503030403020204" pitchFamily="34" charset="0"/>
                <a:sym typeface="Wingdings" panose="05000000000000000000" pitchFamily="2" charset="2"/>
              </a:rPr>
              <a:t>Des activités ludiques et variées :</a:t>
            </a:r>
          </a:p>
          <a:p>
            <a:pPr marL="285750" indent="-285750"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b="1" dirty="0"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D29646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Myriad Pro" panose="020B0503030403020204" pitchFamily="34" charset="0"/>
              </a:rPr>
              <a:t>Jeux de précision : tir à l’arc, golf ballon, tir sportif (ou biathlon), </a:t>
            </a:r>
            <a:r>
              <a:rPr lang="fr-FR" dirty="0" err="1">
                <a:latin typeface="Myriad Pro" panose="020B0503030403020204" pitchFamily="34" charset="0"/>
              </a:rPr>
              <a:t>möllky</a:t>
            </a:r>
            <a:r>
              <a:rPr lang="fr-FR" dirty="0">
                <a:latin typeface="Myriad Pro" panose="020B0503030403020204" pitchFamily="34" charset="0"/>
              </a:rPr>
              <a:t>, sarbacane</a:t>
            </a:r>
          </a:p>
          <a:p>
            <a:pPr marL="285750" indent="-285750">
              <a:buClr>
                <a:srgbClr val="D29646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Myriad Pro" panose="020B0503030403020204" pitchFamily="34" charset="0"/>
              </a:rPr>
              <a:t>Jeux d’agilité : escalade, slackline, saut en hauteur</a:t>
            </a:r>
          </a:p>
          <a:p>
            <a:pPr marL="285750" indent="-285750">
              <a:buClr>
                <a:srgbClr val="D29646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Myriad Pro" panose="020B0503030403020204" pitchFamily="34" charset="0"/>
              </a:rPr>
              <a:t>Jeux d‘équipe sans contact : </a:t>
            </a:r>
            <a:r>
              <a:rPr lang="fr-FR" dirty="0" err="1">
                <a:latin typeface="Myriad Pro" panose="020B0503030403020204" pitchFamily="34" charset="0"/>
              </a:rPr>
              <a:t>dodgeball</a:t>
            </a:r>
            <a:r>
              <a:rPr lang="fr-FR" dirty="0">
                <a:latin typeface="Myriad Pro" panose="020B0503030403020204" pitchFamily="34" charset="0"/>
              </a:rPr>
              <a:t>, </a:t>
            </a:r>
            <a:r>
              <a:rPr lang="fr-FR" dirty="0" err="1">
                <a:latin typeface="Myriad Pro" panose="020B0503030403020204" pitchFamily="34" charset="0"/>
              </a:rPr>
              <a:t>korfbal</a:t>
            </a:r>
            <a:r>
              <a:rPr lang="fr-FR" dirty="0">
                <a:latin typeface="Myriad Pro" panose="020B0503030403020204" pitchFamily="34" charset="0"/>
              </a:rPr>
              <a:t>, </a:t>
            </a:r>
            <a:r>
              <a:rPr lang="fr-FR" dirty="0" err="1">
                <a:latin typeface="Myriad Pro" panose="020B0503030403020204" pitchFamily="34" charset="0"/>
              </a:rPr>
              <a:t>ultimate</a:t>
            </a:r>
            <a:r>
              <a:rPr lang="fr-FR" dirty="0">
                <a:latin typeface="Myriad Pro" panose="020B0503030403020204" pitchFamily="34" charset="0"/>
              </a:rPr>
              <a:t>, </a:t>
            </a:r>
            <a:r>
              <a:rPr lang="fr-FR" dirty="0" err="1">
                <a:latin typeface="Myriad Pro" panose="020B0503030403020204" pitchFamily="34" charset="0"/>
              </a:rPr>
              <a:t>floorball</a:t>
            </a:r>
            <a:r>
              <a:rPr lang="fr-FR" dirty="0">
                <a:latin typeface="Myriad Pro" panose="020B0503030403020204" pitchFamily="34" charset="0"/>
              </a:rPr>
              <a:t>, flag</a:t>
            </a:r>
          </a:p>
          <a:p>
            <a:pPr marL="285750" indent="-285750">
              <a:buClr>
                <a:srgbClr val="D29646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Myriad Pro" panose="020B0503030403020204" pitchFamily="34" charset="0"/>
              </a:rPr>
              <a:t>Jeux de vitesse: relais, VTT, roller</a:t>
            </a:r>
          </a:p>
          <a:p>
            <a:pPr marL="285750" indent="-285750">
              <a:buClr>
                <a:srgbClr val="D29646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Myriad Pro" panose="020B0503030403020204" pitchFamily="34" charset="0"/>
              </a:rPr>
              <a:t>Jeux nautiques (si possible) : canoë kayak, voile</a:t>
            </a:r>
          </a:p>
          <a:p>
            <a:pPr marL="285750" indent="-285750">
              <a:buClr>
                <a:srgbClr val="D29646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Myriad Pro" panose="020B0503030403020204" pitchFamily="34" charset="0"/>
              </a:rPr>
              <a:t>Jeux tendances : </a:t>
            </a:r>
            <a:r>
              <a:rPr lang="fr-FR" dirty="0" err="1">
                <a:latin typeface="Myriad Pro" panose="020B0503030403020204" pitchFamily="34" charset="0"/>
              </a:rPr>
              <a:t>bubble</a:t>
            </a:r>
            <a:r>
              <a:rPr lang="fr-FR" dirty="0">
                <a:latin typeface="Myriad Pro" panose="020B0503030403020204" pitchFamily="34" charset="0"/>
              </a:rPr>
              <a:t> foot, hockey sur gazon, </a:t>
            </a:r>
            <a:r>
              <a:rPr lang="fr-FR" dirty="0" err="1">
                <a:latin typeface="Myriad Pro" panose="020B0503030403020204" pitchFamily="34" charset="0"/>
              </a:rPr>
              <a:t>padel</a:t>
            </a:r>
            <a:r>
              <a:rPr lang="fr-FR" dirty="0">
                <a:latin typeface="Myriad Pro" panose="020B0503030403020204" pitchFamily="34" charset="0"/>
              </a:rPr>
              <a:t> (tennis), </a:t>
            </a:r>
            <a:r>
              <a:rPr lang="fr-FR" dirty="0" err="1">
                <a:latin typeface="Myriad Pro" panose="020B0503030403020204" pitchFamily="34" charset="0"/>
              </a:rPr>
              <a:t>winsum</a:t>
            </a:r>
            <a:r>
              <a:rPr lang="fr-FR" dirty="0">
                <a:latin typeface="Myriad Pro" panose="020B0503030403020204" pitchFamily="34" charset="0"/>
              </a:rPr>
              <a:t>, </a:t>
            </a:r>
            <a:r>
              <a:rPr lang="fr-FR" dirty="0" err="1">
                <a:latin typeface="Myriad Pro" panose="020B0503030403020204" pitchFamily="34" charset="0"/>
              </a:rPr>
              <a:t>korfball</a:t>
            </a:r>
            <a:endParaRPr lang="fr-FR" dirty="0">
              <a:latin typeface="Myriad Pro" panose="020B0503030403020204" pitchFamily="34" charset="0"/>
            </a:endParaRPr>
          </a:p>
          <a:p>
            <a:pPr marL="285750" indent="-285750">
              <a:buClr>
                <a:srgbClr val="D29646"/>
              </a:buClr>
              <a:buFont typeface="Arial" panose="020B0604020202020204" pitchFamily="34" charset="0"/>
              <a:buChar char="•"/>
            </a:pPr>
            <a:r>
              <a:rPr lang="fr-FR" dirty="0">
                <a:latin typeface="Myriad Pro" panose="020B0503030403020204" pitchFamily="34" charset="0"/>
              </a:rPr>
              <a:t>Jeux de culture sportive : </a:t>
            </a:r>
            <a:r>
              <a:rPr lang="fr-FR" dirty="0" err="1">
                <a:latin typeface="Myriad Pro" panose="020B0503030403020204" pitchFamily="34" charset="0"/>
              </a:rPr>
              <a:t>quizz’olympique</a:t>
            </a:r>
            <a:endParaRPr lang="fr-FR" dirty="0">
              <a:latin typeface="Myriad Pro" panose="020B0503030403020204" pitchFamily="34" charset="0"/>
            </a:endParaRPr>
          </a:p>
          <a:p>
            <a:pPr marL="285750" indent="-285750"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b="1" dirty="0"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D29646"/>
              </a:buClr>
              <a:buFont typeface="Wingdings" panose="05000000000000000000" pitchFamily="2" charset="2"/>
              <a:buChar char="Ø"/>
            </a:pPr>
            <a:endParaRPr lang="fr-FR" b="1" dirty="0"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D29646"/>
              </a:buClr>
              <a:buFont typeface="Wingdings" panose="05000000000000000000" pitchFamily="2" charset="2"/>
              <a:buChar char="Ø"/>
            </a:pPr>
            <a:r>
              <a:rPr lang="fr-FR" b="1" dirty="0">
                <a:latin typeface="Myriad Pro" panose="020B0503030403020204" pitchFamily="34" charset="0"/>
                <a:sym typeface="Wingdings" panose="05000000000000000000" pitchFamily="2" charset="2"/>
              </a:rPr>
              <a:t> Un challenge handicap sur chaque site :</a:t>
            </a:r>
          </a:p>
          <a:p>
            <a:pPr>
              <a:buClr>
                <a:srgbClr val="D29646"/>
              </a:buClr>
            </a:pPr>
            <a:r>
              <a:rPr lang="fr-FR" dirty="0">
                <a:latin typeface="Myriad Pro" panose="020B0503030403020204" pitchFamily="34" charset="0"/>
                <a:sym typeface="Wingdings" panose="05000000000000000000" pitchFamily="2" charset="2"/>
              </a:rPr>
              <a:t>Une épreuve de sensibilisation sur chaque site (parcours chronométré à l’aveugle)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z="2000" b="1" smtClean="0"/>
              <a:t>7</a:t>
            </a:fld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906755" y="603465"/>
            <a:ext cx="604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ilerons" panose="00000500000000000000" pitchFamily="50" charset="0"/>
              </a:rPr>
              <a:t>L’Organisation sportive</a:t>
            </a:r>
          </a:p>
        </p:txBody>
      </p:sp>
    </p:spTree>
    <p:extLst>
      <p:ext uri="{BB962C8B-B14F-4D97-AF65-F5344CB8AC3E}">
        <p14:creationId xmlns:p14="http://schemas.microsoft.com/office/powerpoint/2010/main" val="353382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67539" y="969547"/>
            <a:ext cx="885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ilerons" panose="00000500000000000000" pitchFamily="50" charset="0"/>
              </a:rPr>
              <a:t>la Journée TYPE Défi Jeunes by ASPTT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76671" y="1795300"/>
            <a:ext cx="98599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D29646"/>
              </a:buClr>
              <a:buFont typeface="Wingdings" panose="05000000000000000000" pitchFamily="2" charset="2"/>
              <a:buChar char="v"/>
            </a:pPr>
            <a:endParaRPr lang="fr-FR" dirty="0">
              <a:sym typeface="Wingdings" panose="05000000000000000000" pitchFamily="2" charset="2"/>
            </a:endParaRPr>
          </a:p>
          <a:p>
            <a:pPr>
              <a:buClr>
                <a:srgbClr val="D29646"/>
              </a:buClr>
            </a:pPr>
            <a:endParaRPr lang="fr-FR" dirty="0"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Clr>
                <a:srgbClr val="D29646"/>
              </a:buClr>
              <a:buFont typeface="+mj-lt"/>
              <a:buAutoNum type="arabicParenR"/>
            </a:pPr>
            <a:r>
              <a:rPr lang="fr-FR" sz="2800" dirty="0">
                <a:latin typeface="Myriad Pro" panose="020B0503030403020204" pitchFamily="34" charset="0"/>
              </a:rPr>
              <a:t>Accueil et composition des équipes</a:t>
            </a:r>
          </a:p>
          <a:p>
            <a:pPr marL="342900" indent="-342900">
              <a:buClr>
                <a:srgbClr val="D29646"/>
              </a:buClr>
              <a:buFont typeface="+mj-lt"/>
              <a:buAutoNum type="arabicParenR"/>
            </a:pPr>
            <a:r>
              <a:rPr lang="fr-FR" sz="2800" dirty="0">
                <a:latin typeface="Myriad Pro" panose="020B0503030403020204" pitchFamily="34" charset="0"/>
              </a:rPr>
              <a:t>Cérémonie d’ouverture et début des épreuves</a:t>
            </a:r>
          </a:p>
          <a:p>
            <a:pPr marL="342900" indent="-342900">
              <a:buClr>
                <a:srgbClr val="D29646"/>
              </a:buClr>
              <a:buFont typeface="+mj-lt"/>
              <a:buAutoNum type="arabicParenR"/>
            </a:pPr>
            <a:r>
              <a:rPr lang="fr-FR" sz="2800" dirty="0">
                <a:latin typeface="Myriad Pro" panose="020B0503030403020204" pitchFamily="34" charset="0"/>
              </a:rPr>
              <a:t>Pause avec pique-nique</a:t>
            </a:r>
            <a:endParaRPr lang="fr-FR" sz="2800" i="1" dirty="0">
              <a:latin typeface="Myriad Pro" panose="020B0503030403020204" pitchFamily="34" charset="0"/>
            </a:endParaRPr>
          </a:p>
          <a:p>
            <a:pPr marL="342900" indent="-342900">
              <a:buClr>
                <a:srgbClr val="D29646"/>
              </a:buClr>
              <a:buFont typeface="+mj-lt"/>
              <a:buAutoNum type="arabicParenR"/>
            </a:pPr>
            <a:r>
              <a:rPr lang="fr-FR" sz="2800" dirty="0">
                <a:latin typeface="Myriad Pro" panose="020B0503030403020204" pitchFamily="34" charset="0"/>
              </a:rPr>
              <a:t>Reprise des activités l’après-midi</a:t>
            </a:r>
          </a:p>
          <a:p>
            <a:pPr marL="342900" indent="-342900">
              <a:buClr>
                <a:srgbClr val="D29646"/>
              </a:buClr>
              <a:buFont typeface="+mj-lt"/>
              <a:buAutoNum type="arabicParenR"/>
            </a:pPr>
            <a:r>
              <a:rPr lang="fr-FR" sz="2800" dirty="0">
                <a:latin typeface="Myriad Pro" panose="020B0503030403020204" pitchFamily="34" charset="0"/>
              </a:rPr>
              <a:t>Fin des activités, podium remise des récompenses et pot de clôture</a:t>
            </a:r>
            <a:endParaRPr lang="fr-FR" sz="2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z="2000" b="1" smtClean="0"/>
              <a:t>8</a:t>
            </a:fld>
            <a:endParaRPr lang="fr-FR" sz="2000" b="1"/>
          </a:p>
        </p:txBody>
      </p:sp>
    </p:spTree>
    <p:extLst>
      <p:ext uri="{BB962C8B-B14F-4D97-AF65-F5344CB8AC3E}">
        <p14:creationId xmlns:p14="http://schemas.microsoft.com/office/powerpoint/2010/main" val="300759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09629" y="662807"/>
            <a:ext cx="459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ilerons" panose="00000500000000000000" pitchFamily="50" charset="0"/>
              </a:rPr>
              <a:t>Le top activités 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F092-C3B9-4419-A523-3E5554FF653A}" type="slidenum">
              <a:rPr lang="fr-FR" sz="2000" b="1" smtClean="0"/>
              <a:t>9</a:t>
            </a:fld>
            <a:endParaRPr lang="fr-FR" sz="2000" b="1"/>
          </a:p>
        </p:txBody>
      </p:sp>
      <p:sp>
        <p:nvSpPr>
          <p:cNvPr id="6" name="ZoneTexte 5"/>
          <p:cNvSpPr txBox="1"/>
          <p:nvPr/>
        </p:nvSpPr>
        <p:spPr>
          <a:xfrm>
            <a:off x="1779494" y="4612334"/>
            <a:ext cx="2232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  <a:latin typeface="Myriad Pro" panose="020B0503030403020204" pitchFamily="34" charset="0"/>
              </a:rPr>
              <a:t>Kinball</a:t>
            </a:r>
            <a:endParaRPr lang="fr-FR" sz="2400" dirty="0">
              <a:solidFill>
                <a:srgbClr val="FF0000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00916" y="5550146"/>
            <a:ext cx="174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rgbClr val="00B050"/>
                </a:solidFill>
                <a:latin typeface="Myriad Pro" panose="020B0503030403020204" pitchFamily="34" charset="0"/>
              </a:rPr>
              <a:t>Ultimate</a:t>
            </a:r>
            <a:endParaRPr lang="fr-FR" sz="2400" dirty="0">
              <a:solidFill>
                <a:srgbClr val="00B050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44035" y="4612334"/>
            <a:ext cx="311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4"/>
                </a:solidFill>
                <a:latin typeface="Myriad Pro" panose="020B0503030403020204" pitchFamily="34" charset="0"/>
              </a:rPr>
              <a:t>Biathlon laser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801632" y="5550146"/>
            <a:ext cx="374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Myriad Pro" panose="020B0503030403020204" pitchFamily="34" charset="0"/>
              </a:rPr>
              <a:t>Sarbacane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650941" y="4612334"/>
            <a:ext cx="34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  <a:latin typeface="Myriad Pro" panose="020B0503030403020204" pitchFamily="34" charset="0"/>
              </a:rPr>
              <a:t>Parcours handicap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89" y="1717515"/>
            <a:ext cx="3604894" cy="2703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628" y="1740065"/>
            <a:ext cx="3574829" cy="2681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2" r="3144" b="29804"/>
          <a:stretch/>
        </p:blipFill>
        <p:spPr>
          <a:xfrm>
            <a:off x="8114103" y="1717515"/>
            <a:ext cx="3574829" cy="2679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1206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5040</TotalTime>
  <Words>499</Words>
  <Application>Microsoft Office PowerPoint</Application>
  <PresentationFormat>Grand écran</PresentationFormat>
  <Paragraphs>111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Ailerons</vt:lpstr>
      <vt:lpstr>Arial</vt:lpstr>
      <vt:lpstr>Calibri</vt:lpstr>
      <vt:lpstr>Calibri Light</vt:lpstr>
      <vt:lpstr>Courier New</vt:lpstr>
      <vt:lpstr>Myriad Pro</vt:lpstr>
      <vt:lpstr>Wingdings</vt:lpstr>
      <vt:lpstr>Thème Office</vt:lpstr>
      <vt:lpstr>ASPTT Grand Périgueux   29 Juin 2019 Gymnase ASPTT boulevard Jean Moulin 24660 Coulounieix-Chamiers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Contact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operatoire</dc:title>
  <dc:creator>Dominique OZIL</dc:creator>
  <cp:lastModifiedBy>mehdi chafik</cp:lastModifiedBy>
  <cp:revision>172</cp:revision>
  <cp:lastPrinted>2018-02-26T11:18:22Z</cp:lastPrinted>
  <dcterms:created xsi:type="dcterms:W3CDTF">2018-02-20T09:32:48Z</dcterms:created>
  <dcterms:modified xsi:type="dcterms:W3CDTF">2019-04-10T12:32:15Z</dcterms:modified>
</cp:coreProperties>
</file>